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2" r:id="rId7"/>
    <p:sldId id="274" r:id="rId8"/>
    <p:sldId id="263" r:id="rId9"/>
    <p:sldId id="275" r:id="rId10"/>
    <p:sldId id="276" r:id="rId11"/>
    <p:sldId id="261" r:id="rId12"/>
    <p:sldId id="277" r:id="rId13"/>
    <p:sldId id="264" r:id="rId14"/>
    <p:sldId id="278" r:id="rId15"/>
    <p:sldId id="265" r:id="rId16"/>
    <p:sldId id="267" r:id="rId17"/>
    <p:sldId id="268" r:id="rId18"/>
    <p:sldId id="266" r:id="rId19"/>
    <p:sldId id="270" r:id="rId20"/>
    <p:sldId id="271" r:id="rId21"/>
    <p:sldId id="279" r:id="rId22"/>
    <p:sldId id="280" r:id="rId23"/>
    <p:sldId id="272" r:id="rId24"/>
    <p:sldId id="281" r:id="rId25"/>
    <p:sldId id="283" r:id="rId26"/>
    <p:sldId id="282" r:id="rId27"/>
    <p:sldId id="284" r:id="rId28"/>
    <p:sldId id="273" r:id="rId29"/>
    <p:sldId id="286" r:id="rId30"/>
    <p:sldId id="287" r:id="rId31"/>
    <p:sldId id="288" r:id="rId32"/>
    <p:sldId id="289" r:id="rId33"/>
    <p:sldId id="285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50000"/>
  </p:normalViewPr>
  <p:slideViewPr>
    <p:cSldViewPr snapToGrid="0" snapToObjects="1">
      <p:cViewPr varScale="1">
        <p:scale>
          <a:sx n="35" d="100"/>
          <a:sy n="35" d="100"/>
        </p:scale>
        <p:origin x="1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549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94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63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4230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426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434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366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74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022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9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log.csdn.net/sun_168/article/details/2063783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69999" y="2571021"/>
            <a:ext cx="10464801" cy="33020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rPr dirty="0"/>
              <a:t>Deep Learning </a:t>
            </a:r>
          </a:p>
          <a:p>
            <a:pPr defTabSz="514095">
              <a:defRPr sz="7040"/>
            </a:pPr>
            <a:r>
              <a:rPr dirty="0"/>
              <a:t>in</a:t>
            </a:r>
          </a:p>
          <a:p>
            <a:pPr defTabSz="514095">
              <a:defRPr sz="7040"/>
            </a:pPr>
            <a:r>
              <a:rPr dirty="0"/>
              <a:t>Recommendation System</a:t>
            </a:r>
          </a:p>
        </p:txBody>
      </p:sp>
      <p:sp>
        <p:nvSpPr>
          <p:cNvPr id="120" name="Shape 120"/>
          <p:cNvSpPr/>
          <p:nvPr/>
        </p:nvSpPr>
        <p:spPr>
          <a:xfrm>
            <a:off x="6561840" y="7359962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统计学院：韩翠云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PMF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4466" y="1910109"/>
                <a:ext cx="12553071" cy="72820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altLang="zh-CN" sz="3600" dirty="0" smtClean="0">
                    <a:latin typeface="+mj-lt"/>
                  </a:rPr>
                  <a:t>max</a:t>
                </a:r>
                <a:r>
                  <a:rPr lang="zh-CN" altLang="en-US" sz="3600" dirty="0" smtClean="0">
                    <a:latin typeface="+mj-lt"/>
                  </a:rPr>
                  <a:t> </a:t>
                </a:r>
                <a:r>
                  <a:rPr lang="en-US" altLang="zh-CN" sz="3600" dirty="0" smtClean="0">
                    <a:latin typeface="+mj-lt"/>
                  </a:rPr>
                  <a:t>likelihood</a:t>
                </a:r>
                <a:r>
                  <a:rPr lang="zh-CN" altLang="en-US" sz="3600" dirty="0" smtClean="0">
                    <a:latin typeface="+mj-lt"/>
                  </a:rPr>
                  <a:t> </a:t>
                </a:r>
                <a:r>
                  <a:rPr lang="en-US" altLang="zh-CN" sz="3600" dirty="0" smtClean="0">
                    <a:latin typeface="+mj-lt"/>
                  </a:rPr>
                  <a:t>function</a:t>
                </a:r>
                <a:r>
                  <a:rPr lang="zh-CN" altLang="en-US" sz="3600" dirty="0" smtClean="0">
                    <a:latin typeface="+mj-lt"/>
                  </a:rPr>
                  <a:t> 等价于 </a:t>
                </a:r>
                <a:r>
                  <a:rPr lang="en-US" altLang="zh-CN" sz="3600" dirty="0" smtClean="0">
                    <a:latin typeface="+mj-lt"/>
                  </a:rPr>
                  <a:t>min</a:t>
                </a:r>
                <a:r>
                  <a:rPr lang="zh-CN" altLang="en-US" sz="3600" dirty="0" smtClean="0">
                    <a:latin typeface="+mj-lt"/>
                  </a:rPr>
                  <a:t> </a:t>
                </a:r>
                <a:r>
                  <a:rPr lang="en-US" altLang="zh-CN" sz="3600" dirty="0" smtClean="0">
                    <a:latin typeface="+mj-lt"/>
                  </a:rPr>
                  <a:t>L</a:t>
                </a:r>
                <a:endParaRPr lang="zh-CN" altLang="en-US" sz="4000" b="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r>
                      <a:rPr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32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</m:e>
                          </m:d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32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𝐿</m:t>
                    </m:r>
                    <m:r>
                      <a:rPr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𝐼</m:t>
                            </m:r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⨀</m:t>
                            </m:r>
                            <m:d>
                              <m:dPr>
                                <m:ctrlPr>
                                  <a:rPr lang="is-I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𝑈</m:t>
                                </m:r>
                                <m:sSup>
                                  <m:sSupPr>
                                    <m:ctrlPr>
                                      <a:rPr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sub>
                    </m:sSub>
                    <m:sSubSup>
                      <m:sSubSupPr>
                        <m:ctrl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</m:d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sub>
                    </m:sSub>
                    <m:sSubSup>
                      <m:sSubSupPr>
                        <m:ctrlP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</m:d>
                      </m:e>
                      <m:sub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32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4466" y="1910109"/>
                <a:ext cx="12553071" cy="7282017"/>
              </a:xfrm>
              <a:prstGeom prst="rect">
                <a:avLst/>
              </a:prstGeom>
              <a:blipFill rotWithShape="0">
                <a:blip r:embed="rId3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67" y="2743200"/>
            <a:ext cx="9285865" cy="519143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Learning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zh-CN" altLang="en-US" dirty="0" smtClean="0"/>
          </a:p>
          <a:p>
            <a:pPr lvl="1"/>
            <a:r>
              <a:rPr lang="en-US" altLang="zh-CN" sz="3600" dirty="0" smtClean="0"/>
              <a:t>convolutional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layer</a:t>
            </a:r>
            <a:endParaRPr lang="zh-CN" altLang="en-US" sz="3600" dirty="0"/>
          </a:p>
          <a:p>
            <a:pPr lvl="1"/>
            <a:r>
              <a:rPr lang="en-US" altLang="zh-CN" sz="3600" dirty="0" smtClean="0"/>
              <a:t>subsampling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layer</a:t>
            </a:r>
            <a:endParaRPr lang="zh-CN" altLang="en-US" sz="3600" dirty="0"/>
          </a:p>
          <a:p>
            <a:pPr lvl="1"/>
            <a:r>
              <a:rPr lang="en-US" altLang="zh-CN" sz="3600" dirty="0" smtClean="0"/>
              <a:t>all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connection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layer</a:t>
            </a:r>
            <a:endParaRPr lang="zh-CN" altLang="en-US" sz="3600" dirty="0" smtClean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37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Learning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sz="2800" dirty="0" smtClean="0"/>
          </a:p>
          <a:p>
            <a:r>
              <a:rPr lang="en-US" altLang="zh-CN" dirty="0" smtClean="0"/>
              <a:t>DBN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belief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RBM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pre-training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fine-tune</a:t>
            </a:r>
            <a:endParaRPr lang="zh-CN" altLang="en-US" dirty="0" smtClean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84" y="3834791"/>
            <a:ext cx="8529516" cy="27773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84" y="3952381"/>
            <a:ext cx="8529516" cy="58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Deep Learning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SAE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stack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auto-encoder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layer-wise </a:t>
            </a:r>
            <a:r>
              <a:rPr lang="en-US" altLang="zh-CN" dirty="0" err="1"/>
              <a:t>unsuperwised</a:t>
            </a:r>
            <a:r>
              <a:rPr lang="en-US" altLang="zh-CN" dirty="0"/>
              <a:t> pre-training</a:t>
            </a:r>
            <a:endParaRPr lang="zh-CN" altLang="en-US" dirty="0" smtClean="0"/>
          </a:p>
          <a:p>
            <a:pPr lvl="1"/>
            <a:r>
              <a:rPr lang="en-US" altLang="zh-CN" dirty="0" err="1" smtClean="0"/>
              <a:t>autoencoder</a:t>
            </a:r>
            <a:endParaRPr lang="zh-CN" altLang="en-US" dirty="0" smtClean="0"/>
          </a:p>
          <a:p>
            <a:pPr lvl="1"/>
            <a:endParaRPr lang="zh-CN" altLang="en-US" dirty="0" smtClean="0"/>
          </a:p>
          <a:p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85" y="5997397"/>
            <a:ext cx="6936539" cy="23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AutoEncoder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0" y="2080231"/>
                <a:ext cx="12052300" cy="6286501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altLang="zh-CN" dirty="0" smtClean="0"/>
                  <a:t>denoising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autoencoder</a:t>
                </a:r>
                <a:endParaRPr lang="zh-CN" altLang="en-US" dirty="0" smtClean="0"/>
              </a:p>
              <a:p>
                <a:pPr lvl="2"/>
                <a:endParaRPr lang="zh-CN" altLang="en-US" dirty="0" smtClean="0"/>
              </a:p>
              <a:p>
                <a:pPr marL="444500" lvl="1" indent="0">
                  <a:buNone/>
                </a:pPr>
                <a:endParaRPr lang="zh-CN" altLang="en-US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𝑐𝑘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𝑐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s-IS" altLang="zh-CN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is-IS" altLang="zh-CN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𝑊</m:t>
                            </m:r>
                            <m:acc>
                              <m:accPr>
                                <m:chr m:val="̃"/>
                                <m:ctrlPr>
                                  <a:rPr lang="en-US" altLang="zh-CN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is-IS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𝑊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𝑄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𝑃</m:t>
                    </m:r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2080231"/>
                <a:ext cx="12052300" cy="6286501"/>
              </a:xfrm>
              <a:prstGeom prst="rect">
                <a:avLst/>
              </a:prstGeom>
              <a:blipFill rotWithShape="0">
                <a:blip r:embed="rId3"/>
                <a:stretch>
                  <a:fillRect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26" y="2794908"/>
            <a:ext cx="7727348" cy="21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AutoEncoder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4000" dirty="0" smtClean="0"/>
                  <a:t>marginalized </a:t>
                </a:r>
                <a:r>
                  <a:rPr lang="en-US" altLang="zh-CN" sz="4000" dirty="0" err="1"/>
                  <a:t>denoising</a:t>
                </a:r>
                <a:r>
                  <a:rPr lang="en-US" altLang="zh-CN" sz="4000" dirty="0"/>
                  <a:t> </a:t>
                </a:r>
                <a:r>
                  <a:rPr lang="en-US" altLang="zh-CN" sz="4000" dirty="0" smtClean="0"/>
                  <a:t>auto-encode:</a:t>
                </a:r>
                <a:r>
                  <a:rPr lang="zh-CN" altLang="en-US" sz="4000" dirty="0" smtClean="0"/>
                  <a:t> </a:t>
                </a:r>
                <a:r>
                  <a:rPr lang="en-US" altLang="zh-CN" sz="4000" dirty="0" err="1" smtClean="0"/>
                  <a:t>mDA</a:t>
                </a:r>
                <a:endParaRPr lang="zh-CN" altLang="en-US" sz="4000" dirty="0" smtClean="0"/>
              </a:p>
              <a:p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charset="0"/>
                      </a:rPr>
                      <m:t>𝑊</m:t>
                    </m:r>
                    <m:r>
                      <a:rPr lang="en-US" altLang="zh-CN" sz="4000" i="1">
                        <a:latin typeface="Cambria Math" charset="0"/>
                      </a:rPr>
                      <m:t>=</m:t>
                    </m:r>
                    <m:r>
                      <a:rPr lang="en-US" altLang="zh-CN" sz="40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𝑃</m:t>
                        </m:r>
                      </m:e>
                    </m:d>
                    <m:r>
                      <a:rPr lang="en-US" altLang="zh-CN" sz="4000" b="0" i="1" smtClean="0">
                        <a:latin typeface="Cambria Math" charset="0"/>
                      </a:rPr>
                      <m:t>𝐸</m:t>
                    </m:r>
                    <m:r>
                      <a:rPr lang="en-US" altLang="zh-CN" sz="40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𝑄</m:t>
                        </m:r>
                        <m:r>
                          <a:rPr lang="en-US" altLang="zh-CN" sz="4000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altLang="zh-CN" sz="4000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sz="4000" dirty="0"/>
              </a:p>
              <a:p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charset="0"/>
                      </a:rPr>
                      <m:t>𝐸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s-IS" altLang="zh-CN" sz="400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charset="0"/>
                              </a:rPr>
                              <m:t>𝑄</m:t>
                            </m:r>
                          </m:e>
                        </m:d>
                      </m:e>
                      <m:sub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𝛼𝛽</m:t>
                        </m:r>
                      </m:sub>
                    </m:sSub>
                    <m:r>
                      <a:rPr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cs-CZ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sub>
                            </m:sSub>
                            <m:r>
                              <a:rPr lang="zh-CN" alt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</m:t>
                            </m:r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zh-CN" alt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CN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≠</m:t>
                            </m:r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𝛼𝛽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zh-CN" alt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    </m:t>
                            </m:r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𝑖𝑓</m:t>
                            </m:r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𝛼</m:t>
                            </m:r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zh-CN" altLang="en-US" sz="400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charset="0"/>
                      </a:rPr>
                      <m:t>𝐸</m:t>
                    </m:r>
                    <m:sSub>
                      <m:sSub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is-IS" altLang="zh-CN" sz="40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40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</m:d>
                      </m:e>
                      <m:sub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𝛼𝛽</m:t>
                        </m:r>
                      </m:sub>
                    </m:sSub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𝛼𝛽</m:t>
                        </m:r>
                      </m:sub>
                    </m:sSub>
                    <m:sSub>
                      <m:sSub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b>
                    </m:sSub>
                  </m:oMath>
                </a14:m>
                <a:endParaRPr kumimoji="1" lang="zh-CN" altLang="en-US" sz="4000" dirty="0"/>
              </a:p>
              <a:p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𝑞</m:t>
                    </m:r>
                    <m:r>
                      <a:rPr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1−</m:t>
                            </m:r>
                            <m:r>
                              <a:rPr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,⋯,1−</m:t>
                            </m:r>
                            <m:r>
                              <a:rPr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  <m:r>
                              <a:rPr lang="en-US" altLang="zh-CN" sz="3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,1</m:t>
                            </m:r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  <m:r>
                          <a:rPr lang="en-US" altLang="zh-CN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263" t="-1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968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mSDA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080231"/>
                <a:ext cx="11099800" cy="628650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altLang="zh-CN" sz="4000" dirty="0" smtClean="0"/>
                  <a:t>Marginalized stack</a:t>
                </a:r>
                <a:r>
                  <a:rPr lang="zh-CN" altLang="en-US" sz="4000" dirty="0" smtClean="0"/>
                  <a:t> </a:t>
                </a:r>
                <a:r>
                  <a:rPr lang="en-US" altLang="zh-CN" sz="4000" dirty="0" err="1" smtClean="0"/>
                  <a:t>denoising</a:t>
                </a:r>
                <a:r>
                  <a:rPr lang="en-US" altLang="zh-CN" sz="4000" dirty="0" smtClean="0"/>
                  <a:t> </a:t>
                </a:r>
                <a:r>
                  <a:rPr lang="en-US" altLang="zh-CN" sz="4000" dirty="0"/>
                  <a:t>auto-encode </a:t>
                </a:r>
                <a:endParaRPr lang="en-US" altLang="zh-CN" dirty="0"/>
              </a:p>
              <a:p>
                <a:pPr lvl="1"/>
                <a:r>
                  <a:rPr lang="en-US" altLang="zh-CN" dirty="0" smtClean="0"/>
                  <a:t>layer-wise </a:t>
                </a:r>
                <a:r>
                  <a:rPr lang="en-US" altLang="zh-CN" dirty="0" err="1"/>
                  <a:t>unsuperwised</a:t>
                </a:r>
                <a:r>
                  <a:rPr lang="en-US" altLang="zh-CN" dirty="0"/>
                  <a:t> pre-training</a:t>
                </a:r>
                <a:endParaRPr lang="zh-CN" altLang="en-US" dirty="0" smtClean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non-linear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“squashing”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𝑡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zh-CN" altLang="en-US" b="0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charset="0"/>
                          </a:rPr>
                          <m:t>h</m:t>
                        </m:r>
                      </m:e>
                      <m:sup>
                        <m:r>
                          <a:rPr lang="en-US" altLang="zh-CN" b="0" i="1" smtClean="0">
                            <a:latin typeface="Cambria Math" charset="0"/>
                          </a:rPr>
                          <m:t>0</m:t>
                        </m:r>
                      </m:sup>
                    </m:sSup>
                    <m:r>
                      <a:rPr lang="en-US" altLang="zh-CN" b="0" i="1" smtClean="0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𝑋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080231"/>
                <a:ext cx="11099800" cy="6286501"/>
              </a:xfrm>
              <a:prstGeom prst="rect">
                <a:avLst/>
              </a:prstGeom>
              <a:blipFill rotWithShape="0">
                <a:blip r:embed="rId3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DCF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zh-CN" altLang="en-US" dirty="0" smtClean="0"/>
              <a:t>传统的</a:t>
            </a:r>
            <a:r>
              <a:rPr lang="en-US" altLang="zh-CN" dirty="0" smtClean="0"/>
              <a:t>CF</a:t>
            </a:r>
            <a:r>
              <a:rPr lang="zh-CN" altLang="en-US" dirty="0" smtClean="0"/>
              <a:t>存在问题：</a:t>
            </a:r>
          </a:p>
          <a:p>
            <a:pPr lvl="2"/>
            <a:r>
              <a:rPr lang="en-US" altLang="zh-CN" dirty="0" smtClean="0"/>
              <a:t>cold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sparse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DL</a:t>
            </a:r>
            <a:r>
              <a:rPr lang="zh-CN" altLang="en-US" dirty="0" smtClean="0"/>
              <a:t>在学习有效特征表示方面效果显著</a:t>
            </a:r>
          </a:p>
          <a:p>
            <a:pPr lvl="1"/>
            <a:r>
              <a:rPr lang="zh-CN" altLang="en-US" dirty="0" smtClean="0"/>
              <a:t>结合</a:t>
            </a:r>
            <a:r>
              <a:rPr lang="en-US" altLang="zh-CN" dirty="0" smtClean="0"/>
              <a:t>CF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DL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DCF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3590693"/>
                <a:ext cx="12052300" cy="5687121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altLang="zh-CN" dirty="0" smtClean="0"/>
                  <a:t>R</a:t>
                </a:r>
                <a:r>
                  <a:rPr lang="zh-CN" altLang="en-US" dirty="0" smtClean="0"/>
                  <a:t>：打分矩阵</a:t>
                </a:r>
              </a:p>
              <a:p>
                <a:pPr lvl="1"/>
                <a:r>
                  <a:rPr lang="en-US" altLang="zh-CN" dirty="0" smtClean="0"/>
                  <a:t>U</a:t>
                </a:r>
                <a:r>
                  <a:rPr lang="zh-CN" altLang="en-US" dirty="0" smtClean="0"/>
                  <a:t>：用户偏好矩阵</a:t>
                </a:r>
              </a:p>
              <a:p>
                <a:pPr lvl="1"/>
                <a:r>
                  <a:rPr lang="en-US" altLang="zh-CN" b="0" dirty="0" smtClean="0"/>
                  <a:t>V</a:t>
                </a:r>
                <a:r>
                  <a:rPr lang="zh-CN" altLang="en-US" b="0" dirty="0" smtClean="0"/>
                  <a:t>：项目偏好矩阵</a:t>
                </a:r>
              </a:p>
              <a:p>
                <a:pPr lvl="1"/>
                <a:r>
                  <a:rPr lang="en-US" altLang="zh-CN" b="0" dirty="0" smtClean="0"/>
                  <a:t>X</a:t>
                </a:r>
                <a:r>
                  <a:rPr lang="zh-CN" altLang="en-US" b="0" dirty="0" smtClean="0"/>
                  <a:t>：用户的</a:t>
                </a:r>
                <a:r>
                  <a:rPr lang="en-US" altLang="zh-CN" b="0" dirty="0" smtClean="0"/>
                  <a:t>side</a:t>
                </a:r>
                <a:r>
                  <a:rPr lang="zh-CN" altLang="en-US" b="0" dirty="0" smtClean="0"/>
                  <a:t> </a:t>
                </a:r>
                <a:r>
                  <a:rPr lang="en-US" altLang="zh-CN" b="0" dirty="0" smtClean="0"/>
                  <a:t>information</a:t>
                </a:r>
                <a:endParaRPr lang="zh-CN" altLang="en-US" dirty="0"/>
              </a:p>
              <a:p>
                <a:pPr lvl="1"/>
                <a:r>
                  <a:rPr lang="en-US" altLang="zh-CN" b="0" dirty="0" smtClean="0"/>
                  <a:t>Y</a:t>
                </a:r>
                <a:r>
                  <a:rPr lang="zh-CN" altLang="en-US" b="0" dirty="0" smtClean="0"/>
                  <a:t>：项目的</a:t>
                </a:r>
                <a:r>
                  <a:rPr lang="en-US" altLang="zh-CN" b="0" dirty="0" smtClean="0"/>
                  <a:t>side</a:t>
                </a:r>
                <a:r>
                  <a:rPr lang="zh-CN" altLang="en-US" b="0" dirty="0" smtClean="0"/>
                  <a:t> </a:t>
                </a:r>
                <a:r>
                  <a:rPr lang="en-US" altLang="zh-CN" b="0" dirty="0" smtClean="0"/>
                  <a:t>information</a:t>
                </a:r>
                <a:endParaRPr lang="zh-CN" alt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zh-CN" alt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、</m:t>
                    </m:r>
                    <m:r>
                      <a:rPr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zh-CN" altLang="en-US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、</m:t>
                    </m:r>
                    <m:r>
                      <a:rPr lang="en-US" altLang="zh-CN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</m:oMath>
                </a14:m>
                <a:r>
                  <a:rPr lang="zh-CN" altLang="en-US" b="0" dirty="0" smtClean="0"/>
                  <a:t>为超参数</a:t>
                </a:r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3590693"/>
                <a:ext cx="12052300" cy="5687121"/>
              </a:xfrm>
              <a:prstGeom prst="rect">
                <a:avLst/>
              </a:prstGeom>
              <a:blipFill rotWithShape="0">
                <a:blip r:embed="rId3"/>
                <a:stretch>
                  <a:fillRect t="-2894" b="-2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5390" y="2413000"/>
                <a:ext cx="12729410" cy="701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0" y="2413000"/>
                <a:ext cx="12729410" cy="7010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Contents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rPr dirty="0"/>
              <a:t>Recommendation System</a:t>
            </a:r>
          </a:p>
          <a:p>
            <a:r>
              <a:rPr dirty="0"/>
              <a:t>Deep Learning</a:t>
            </a:r>
          </a:p>
          <a:p>
            <a:r>
              <a:rPr dirty="0"/>
              <a:t>DCF：deep collaborative filtering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DCF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75390" y="2413000"/>
                <a:ext cx="12729410" cy="701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𝑌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90" y="2413000"/>
                <a:ext cx="12729410" cy="7010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51" y="3114089"/>
            <a:ext cx="6860788" cy="65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2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mDA</a:t>
            </a:r>
            <a:r>
              <a:rPr lang="en-US" altLang="zh-CN" dirty="0" smtClean="0"/>
              <a:t>-CF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1974112"/>
                <a:ext cx="11099800" cy="62865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</a:rPr>
                      <m:t>𝑎𝑟𝑔𝑚</m:t>
                    </m:r>
                    <m:r>
                      <a:rPr lang="en-US" altLang="zh-CN" sz="3600" b="0" i="1" smtClean="0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sz="4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s-IS" altLang="zh-CN" sz="3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3600" i="1">
                            <a:latin typeface="Cambria Math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altLang="zh-CN" sz="36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36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3600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3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3600" b="0" i="1" smtClean="0">
                        <a:latin typeface="Cambria Math" charset="0"/>
                      </a:rPr>
                      <m:t>+</m:t>
                    </m:r>
                    <m:r>
                      <a:rPr lang="en-US" altLang="zh-CN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4000" i="1" dirty="0" smtClean="0">
                    <a:latin typeface="Cambria Math" charset="0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altLang="zh-CN" sz="4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4000" i="1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4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altLang="zh-CN" sz="4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4000" i="1">
                        <a:latin typeface="Cambria Math" charset="0"/>
                      </a:rPr>
                      <m:t>+</m:t>
                    </m:r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sSup>
                      <m:sSup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charset="0"/>
                      </a:rPr>
                      <m:t>𝑎𝑟𝑔</m:t>
                    </m:r>
                    <m:r>
                      <a:rPr lang="en-US" altLang="zh-CN" sz="3600" b="0" i="1" smtClean="0">
                        <a:latin typeface="Cambria Math" charset="0"/>
                      </a:rPr>
                      <m:t>𝑚𝑖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36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36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36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𝑋𝑈</m:t>
                    </m:r>
                    <m:sSup>
                      <m:sSupPr>
                        <m:ctrlP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3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36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altLang="zh-CN" sz="36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1974112"/>
                <a:ext cx="11099800" cy="62865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mDA</a:t>
            </a:r>
            <a:r>
              <a:rPr lang="en-US" altLang="zh-CN" dirty="0" smtClean="0"/>
              <a:t>-CF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1974112"/>
                <a:ext cx="11099800" cy="62865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600" i="1" smtClean="0">
                        <a:latin typeface="Cambria Math" charset="0"/>
                      </a:rPr>
                      <m:t>𝑎𝑟𝑔𝑚</m:t>
                    </m:r>
                    <m:r>
                      <a:rPr lang="en-US" altLang="zh-CN" sz="3600" b="0" i="1" smtClean="0">
                        <a:latin typeface="Cambria Math" charset="0"/>
                      </a:rPr>
                      <m:t>𝑖</m:t>
                    </m:r>
                    <m:sSub>
                      <m:sSubPr>
                        <m:ctrlPr>
                          <a:rPr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altLang="zh-CN" sz="3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e>
                            </m:acc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acc>
                              <m:accPr>
                                <m:chr m:val="̃"/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altLang="zh-CN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4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4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  <m:r>
                              <a:rPr lang="en-US" altLang="zh-CN" sz="4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4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sz="4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36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is-IS" altLang="zh-CN" sz="3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3600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sSup>
                      <m:sSupPr>
                        <m:ctrlPr>
                          <a:rPr lang="en-US" altLang="zh-CN" sz="36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36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altLang="zh-CN" sz="36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3600" b="0" i="1" smtClean="0">
                        <a:latin typeface="Cambria Math" charset="0"/>
                      </a:rPr>
                      <m:t>+</m:t>
                    </m:r>
                    <m:r>
                      <a:rPr lang="en-US" altLang="zh-CN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4000" i="1" dirty="0" smtClean="0">
                    <a:latin typeface="Cambria Math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𝑄</m:t>
                        </m:r>
                      </m:e>
                      <m:sub>
                        <m:r>
                          <a:rPr lang="en-US" altLang="zh-CN" sz="4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latin typeface="Cambria Math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4000" i="1">
                            <a:latin typeface="Cambria Math" charset="0"/>
                          </a:rPr>
                          <m:t>𝑌</m:t>
                        </m:r>
                      </m:e>
                    </m:acc>
                    <m:sSup>
                      <m:sSupPr>
                        <m:ctrlPr>
                          <a:rPr lang="en-US" altLang="zh-CN" sz="4000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CN" sz="40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4000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e>
                      <m:sup>
                        <m:r>
                          <a:rPr lang="en-US" altLang="zh-CN" sz="40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altLang="zh-CN" sz="4000" i="1">
                        <a:latin typeface="Cambria Math" charset="0"/>
                      </a:rPr>
                      <m:t>+</m:t>
                    </m:r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sSup>
                      <m:sSup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3600" i="1">
                        <a:latin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US" altLang="zh-CN" sz="3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3600" i="1">
                            <a:latin typeface="Cambria Math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altLang="zh-CN" sz="3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6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36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sSubSup>
                      <m:sSubSupPr>
                        <m:ctrlP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altLang="zh-CN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zh-CN" alt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𝑌𝑉</m:t>
                    </m:r>
                    <m:sSup>
                      <m:sSup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40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4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0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altLang="zh-CN" sz="40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1974112"/>
                <a:ext cx="11099800" cy="62865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PMF+mDA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30572" y="2234526"/>
                <a:ext cx="12729410" cy="62041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i="1" dirty="0" smtClean="0">
                  <a:latin typeface="Cambria Math" charset="0"/>
                </a:endParaRPr>
              </a:p>
              <a:p>
                <a:endParaRPr lang="zh-CN" altLang="en-US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zh-CN" alt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𝑉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0" lang="zh-CN" altLang="en-US" sz="36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endParaRPr lang="zh-CN" altLang="en-US" dirty="0"/>
              </a:p>
              <a:p>
                <a:pPr algn="l"/>
                <a:r>
                  <a:rPr lang="en-US" altLang="zh-CN" i="1" dirty="0" smtClean="0">
                    <a:latin typeface="Apple Chancery" charset="0"/>
                    <a:ea typeface="Apple Chancery" charset="0"/>
                    <a:cs typeface="Apple Chancery" charset="0"/>
                  </a:rPr>
                  <a:t>where</a:t>
                </a:r>
                <a:endParaRPr lang="zh-CN" altLang="en-US" i="1" dirty="0" smtClean="0">
                  <a:latin typeface="Apple Chancery" charset="0"/>
                  <a:ea typeface="Apple Chancery" charset="0"/>
                  <a:cs typeface="Apple Chancery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𝑙</m:t>
                      </m:r>
                      <m:d>
                        <m:d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𝑈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𝐼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⨀</m:t>
                              </m:r>
                              <m:d>
                                <m:dPr>
                                  <m:ctrlPr>
                                    <a:rPr lang="is-I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𝑅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𝑈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</m:e>
                      </m:d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CN" altLang="en-US" sz="3600" i="1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pple Chancery" charset="0"/>
                  <a:ea typeface="Apple Chancery" charset="0"/>
                  <a:cs typeface="Apple Chancery" charset="0"/>
                  <a:sym typeface="Helvetica Ligh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sub>
                      </m:sSub>
                      <m:d>
                        <m:dPr>
                          <m:ctrlPr>
                            <a:rPr lang="is-I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̃"/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zh-CN" altLang="en-US" sz="3600" i="1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pple Chancery" charset="0"/>
                  <a:ea typeface="Apple Chancery" charset="0"/>
                  <a:cs typeface="Apple Chancery" charset="0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72" y="2234526"/>
                <a:ext cx="12729410" cy="6204199"/>
              </a:xfrm>
              <a:prstGeom prst="rect">
                <a:avLst/>
              </a:prstGeom>
              <a:blipFill rotWithShape="0">
                <a:blip r:embed="rId3"/>
                <a:stretch>
                  <a:fillRect l="-17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6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PMF+mDA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55181" y="2147777"/>
                <a:ext cx="12749619" cy="642206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i="1" dirty="0" smtClean="0">
                    <a:latin typeface="Cambria Math" charset="0"/>
                  </a:rPr>
                  <a:t>SGD</a:t>
                </a:r>
                <a:endParaRPr lang="zh-CN" altLang="en-US" sz="400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4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CN" altLang="en-US" sz="4000" i="1" dirty="0" smtClean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444500"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32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is-I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is-I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is-I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is-I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/>
                      <m:e>
                        <m:d>
                          <m:dPr>
                            <m:ctrlPr>
                              <a:rPr lang="is-I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</m:nary>
                    <m:sSub>
                      <m:sSubPr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5181" y="2147777"/>
                <a:ext cx="12749619" cy="6422066"/>
              </a:xfrm>
              <a:blipFill rotWithShape="0"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PMF+mDA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55181" y="2136554"/>
                <a:ext cx="12749619" cy="642206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4000" i="1" dirty="0" smtClean="0">
                    <a:latin typeface="Cambria Math" charset="0"/>
                  </a:rPr>
                  <a:t>SGD</a:t>
                </a:r>
                <a:endParaRPr lang="zh-CN" altLang="en-US" sz="400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4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400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𝑈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40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zh-CN" altLang="en-US" sz="4000" i="1" dirty="0">
                  <a:solidFill>
                    <a:srgbClr val="FF0000"/>
                  </a:solidFill>
                  <a:latin typeface="Cambria Math" charset="0"/>
                </a:endParaRPr>
              </a:p>
              <a:p>
                <a:pPr marL="444500"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</m:num>
                      <m:den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sz="32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𝑈</m:t>
                        </m:r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d>
                      <m:dPr>
                        <m:ctrlPr>
                          <a:rPr lang="is-I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is-I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d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sSub>
                      <m:sSubPr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is-I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is-I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</m:t>
                        </m:r>
                      </m:sub>
                      <m:sup/>
                      <m:e>
                        <m:d>
                          <m:dPr>
                            <m:ctrlPr>
                              <a:rPr lang="is-I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32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</m:nary>
                    <m:sSub>
                      <m:sSubPr>
                        <m:ctrlP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4000" i="1" dirty="0" smtClean="0">
                  <a:latin typeface="Cambria Math" charset="0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5181" y="2136554"/>
                <a:ext cx="12749619" cy="6422066"/>
              </a:xfrm>
              <a:blipFill rotWithShape="0"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PMF+mDA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24" y="2413000"/>
            <a:ext cx="8592070" cy="62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997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PMF+mSDA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86" y="2413000"/>
            <a:ext cx="9327628" cy="60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342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WOT-</a:t>
            </a:r>
            <a:r>
              <a:rPr lang="zh-CN" altLang="en-US" dirty="0" smtClean="0"/>
              <a:t>京东展示广告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499" y="2080231"/>
            <a:ext cx="11661531" cy="62197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600" dirty="0" smtClean="0"/>
              <a:t>用户兴趣建模</a:t>
            </a:r>
          </a:p>
          <a:p>
            <a:r>
              <a:rPr lang="zh-CN" altLang="en-US" sz="3600" dirty="0" smtClean="0"/>
              <a:t>推荐服务：</a:t>
            </a:r>
          </a:p>
          <a:p>
            <a:pPr lvl="1"/>
            <a:r>
              <a:rPr lang="en-US" altLang="zh-CN" sz="3600" dirty="0" smtClean="0"/>
              <a:t>Item-base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User-base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Content-base</a:t>
            </a:r>
            <a:endParaRPr lang="zh-CN" altLang="en-US" sz="3600" dirty="0" smtClean="0"/>
          </a:p>
          <a:p>
            <a:pPr lvl="1"/>
            <a:r>
              <a:rPr lang="en-US" altLang="zh-CN" sz="3600" dirty="0" smtClean="0"/>
              <a:t>Item2vec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User2vec</a:t>
            </a:r>
            <a:endParaRPr lang="zh-CN" altLang="en-US" sz="3600" dirty="0" smtClean="0"/>
          </a:p>
          <a:p>
            <a:r>
              <a:rPr lang="zh-CN" altLang="en-US" sz="3600" dirty="0" smtClean="0"/>
              <a:t>排序：</a:t>
            </a:r>
            <a:r>
              <a:rPr lang="en-US" altLang="zh-CN" sz="3600" dirty="0" smtClean="0"/>
              <a:t>LR+DNN+LTR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Google-W&amp;DL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546762"/>
            <a:ext cx="11099800" cy="29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3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Recommendation System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rPr dirty="0"/>
              <a:t>What？</a:t>
            </a:r>
          </a:p>
          <a:p>
            <a:pPr lvl="1"/>
            <a:r>
              <a:rPr dirty="0"/>
              <a:t>—youtube、Amazon、网易云音乐</a:t>
            </a:r>
          </a:p>
          <a:p>
            <a:r>
              <a:rPr dirty="0"/>
              <a:t>Why？—information overload、Long tail</a:t>
            </a:r>
          </a:p>
          <a:p>
            <a:r>
              <a:rPr dirty="0"/>
              <a:t>How？</a:t>
            </a:r>
          </a:p>
          <a:p>
            <a:pPr lvl="1"/>
            <a:r>
              <a:rPr dirty="0"/>
              <a:t>—content filering、collaborative filtering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Google-W&amp;DL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52500" y="2163358"/>
            <a:ext cx="11661531" cy="62197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600" dirty="0" smtClean="0"/>
              <a:t>wide---</a:t>
            </a:r>
            <a:r>
              <a:rPr lang="zh-CN" altLang="en-US" sz="3600" dirty="0" smtClean="0"/>
              <a:t>高维</a:t>
            </a:r>
            <a:r>
              <a:rPr lang="zh-CN" altLang="en-US" sz="3600" dirty="0"/>
              <a:t>特征</a:t>
            </a:r>
            <a:r>
              <a:rPr lang="en-US" altLang="zh-CN" sz="3600" dirty="0"/>
              <a:t>+</a:t>
            </a:r>
            <a:r>
              <a:rPr lang="zh-CN" altLang="en-US" sz="3600" dirty="0"/>
              <a:t>特征组合的</a:t>
            </a:r>
            <a:r>
              <a:rPr lang="en-US" altLang="zh-CN" sz="3600" dirty="0" smtClean="0"/>
              <a:t>LR</a:t>
            </a:r>
            <a:endParaRPr lang="zh-CN" altLang="en-US" sz="3600" dirty="0"/>
          </a:p>
          <a:p>
            <a:pPr lvl="1"/>
            <a:r>
              <a:rPr lang="en-US" altLang="zh-CN" sz="3600" dirty="0" smtClean="0"/>
              <a:t>LR</a:t>
            </a:r>
            <a:r>
              <a:rPr lang="zh-CN" altLang="en-US" sz="3600" dirty="0"/>
              <a:t>高效</a:t>
            </a:r>
            <a:r>
              <a:rPr lang="zh-CN" altLang="en-US" sz="3600" dirty="0" smtClean="0"/>
              <a:t>、</a:t>
            </a:r>
            <a:r>
              <a:rPr lang="en-US" altLang="zh-CN" sz="3600" dirty="0" smtClean="0"/>
              <a:t>scalable</a:t>
            </a:r>
            <a:r>
              <a:rPr lang="zh-CN" altLang="en-US" sz="3600" dirty="0" smtClean="0"/>
              <a:t>、</a:t>
            </a:r>
            <a:r>
              <a:rPr lang="zh-CN" altLang="en-US" sz="3600" dirty="0"/>
              <a:t>可解释性</a:t>
            </a:r>
            <a:r>
              <a:rPr lang="zh-CN" altLang="en-US" sz="3600" dirty="0" smtClean="0"/>
              <a:t>强、</a:t>
            </a:r>
            <a:r>
              <a:rPr lang="zh-CN" altLang="en-US" sz="3600" dirty="0"/>
              <a:t>泛化性能</a:t>
            </a:r>
            <a:r>
              <a:rPr lang="zh-CN" altLang="en-US" sz="3600" dirty="0" smtClean="0"/>
              <a:t>差</a:t>
            </a:r>
          </a:p>
          <a:p>
            <a:pPr lvl="1"/>
            <a:r>
              <a:rPr lang="zh-CN" altLang="en-US" sz="3600" dirty="0" smtClean="0"/>
              <a:t>需要在特征工程上下功夫</a:t>
            </a:r>
            <a:r>
              <a:rPr lang="en-US" altLang="zh-CN" sz="3600" dirty="0" smtClean="0"/>
              <a:t>(GBDT)</a:t>
            </a:r>
            <a:r>
              <a:rPr lang="zh-CN" altLang="en-US" sz="3600" dirty="0" smtClean="0"/>
              <a:t>，交叉特征</a:t>
            </a:r>
          </a:p>
          <a:p>
            <a:r>
              <a:rPr lang="en-US" altLang="zh-CN" sz="3600" dirty="0" smtClean="0"/>
              <a:t>deep--deep learning</a:t>
            </a:r>
            <a:endParaRPr lang="zh-CN" altLang="en-US" sz="3600" dirty="0" smtClean="0"/>
          </a:p>
          <a:p>
            <a:pPr lvl="1"/>
            <a:r>
              <a:rPr lang="zh-CN" altLang="en-US" sz="3600" dirty="0" smtClean="0"/>
              <a:t>对离散特征进行</a:t>
            </a:r>
            <a:r>
              <a:rPr lang="en-US" altLang="zh-CN" sz="3600" dirty="0" smtClean="0"/>
              <a:t>embedding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+</a:t>
            </a:r>
            <a:r>
              <a:rPr lang="zh-CN" altLang="en-US" sz="3600" dirty="0" smtClean="0"/>
              <a:t> 连续特征</a:t>
            </a:r>
          </a:p>
          <a:p>
            <a:pPr lvl="1"/>
            <a:r>
              <a:rPr lang="zh-CN" altLang="en-US" sz="3600" dirty="0" smtClean="0"/>
              <a:t>是传统矩阵分解的一种泛化</a:t>
            </a:r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6000" dirty="0" smtClean="0"/>
              <a:t>Google-RS</a:t>
            </a:r>
            <a:r>
              <a:rPr lang="zh-CN" altLang="en-US" sz="6000" dirty="0"/>
              <a:t> </a:t>
            </a:r>
            <a:r>
              <a:rPr lang="en-US" altLang="zh-CN" sz="6000" dirty="0" smtClean="0"/>
              <a:t>in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Google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play</a:t>
            </a:r>
            <a:endParaRPr sz="6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291079"/>
            <a:ext cx="11099800" cy="59070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2080491"/>
            <a:ext cx="1300479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store:</a:t>
            </a:r>
            <a:endParaRPr lang="zh-CN" altLang="en-US" dirty="0" smtClean="0"/>
          </a:p>
          <a:p>
            <a:pPr lvl="4" indent="0" algn="l"/>
            <a:r>
              <a:rPr lang="zh-CN" altLang="en-US" dirty="0" smtClean="0"/>
              <a:t>     	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billion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million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3485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6000" dirty="0" smtClean="0"/>
              <a:t>Google-RS</a:t>
            </a:r>
            <a:r>
              <a:rPr lang="zh-CN" altLang="en-US" sz="6000" dirty="0"/>
              <a:t> </a:t>
            </a:r>
            <a:r>
              <a:rPr lang="en-US" altLang="zh-CN" sz="6000" dirty="0" smtClean="0"/>
              <a:t>in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Google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play</a:t>
            </a:r>
            <a:endParaRPr sz="6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98" y="4276928"/>
            <a:ext cx="8994403" cy="5183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54610" y="2409084"/>
                <a:ext cx="10143867" cy="829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𝑃</m:t>
                      </m:r>
                      <m:d>
                        <m:dPr>
                          <m:ctrlPr>
                            <a:rPr kumimoji="0" lang="hr-HR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dPr>
                        <m:e>
                          <m:r>
                            <a:rPr kumimoji="0" lang="en-U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𝑌</m:t>
                          </m:r>
                          <m:r>
                            <a:rPr kumimoji="0" lang="en-U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=1</m:t>
                          </m:r>
                        </m:e>
                        <m:e>
                          <m:r>
                            <a:rPr kumimoji="0" lang="en-U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+mn-ea"/>
                              <a:cs typeface="+mn-cs"/>
                              <a:sym typeface="Helvetica Light"/>
                            </a:rPr>
                            <m:t>𝑥</m:t>
                          </m:r>
                        </m:e>
                      </m:d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+mn-ea"/>
                          <a:cs typeface="+mn-cs"/>
                          <a:sym typeface="Helvetica Light"/>
                        </a:rPr>
                        <m:t>=</m:t>
                      </m:r>
                      <m:r>
                        <a:rPr kumimoji="0" lang="en-US" altLang="zh-CN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Helvetica Light"/>
                        </a:rPr>
                        <m:t>𝜎</m:t>
                      </m:r>
                      <m:d>
                        <m:dPr>
                          <m:ctrlPr>
                            <a:rPr kumimoji="0" lang="is-I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Light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</m:ctrlPr>
                            </m:sSubSupPr>
                            <m:e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𝑤𝑖𝑑𝑒</m:t>
                              </m:r>
                            </m:sub>
                            <m:sup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kumimoji="0" lang="pt-BR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</m:ctrlPr>
                            </m:dPr>
                            <m:e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𝑥</m:t>
                              </m:r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,</m:t>
                              </m:r>
                              <m:r>
                                <a:rPr kumimoji="0" lang="en-US" altLang="zh-CN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FFFFFF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Helvetica Light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kumimoji="0" lang="is-IS" altLang="zh-CN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Light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3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FFFFFF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Light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kumimoji="0" lang="en-US" altLang="zh-CN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Light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𝑑𝑒𝑒𝑝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is-I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10" y="2409084"/>
                <a:ext cx="10143867" cy="8292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54610" y="3451643"/>
                <a:ext cx="5943037" cy="636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is-I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𝑘𝑖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kumimoji="0" lang="zh-CN" alt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𝑘𝑖</m:t>
                        </m:r>
                      </m:sub>
                    </m:sSub>
                    <m:r>
                      <a:rPr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0,1</m:t>
                        </m:r>
                      </m:e>
                    </m:d>
                  </m:oMath>
                </a14:m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10" y="3451643"/>
                <a:ext cx="5943037" cy="636649"/>
              </a:xfrm>
              <a:prstGeom prst="rect">
                <a:avLst/>
              </a:prstGeom>
              <a:blipFill rotWithShape="0">
                <a:blip r:embed="rId5"/>
                <a:stretch>
                  <a:fillRect b="-95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193956" y="3451643"/>
                <a:ext cx="5537991" cy="683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is-I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is-I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is-I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956" y="3451643"/>
                <a:ext cx="5537991" cy="6839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0086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Reference</a:t>
            </a:r>
            <a:endParaRPr dirty="0"/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360218" y="2687782"/>
            <a:ext cx="12644582" cy="541845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zh-CN" sz="3600" dirty="0"/>
              <a:t>Deep Collaborative Filtering via Marginalized </a:t>
            </a:r>
            <a:r>
              <a:rPr lang="en-US" altLang="zh-CN" sz="3600" dirty="0" err="1"/>
              <a:t>Denoising</a:t>
            </a:r>
            <a:r>
              <a:rPr lang="en-US" altLang="zh-CN" sz="3600" dirty="0"/>
              <a:t> </a:t>
            </a:r>
            <a:r>
              <a:rPr lang="en-US" altLang="zh-CN" sz="3600" dirty="0" err="1" smtClean="0"/>
              <a:t>Autoencoder</a:t>
            </a:r>
            <a:r>
              <a:rPr lang="en-US" altLang="zh-CN" sz="3600" dirty="0" smtClean="0"/>
              <a:t> </a:t>
            </a:r>
            <a:endParaRPr lang="en-US" altLang="zh-CN" sz="3600" dirty="0"/>
          </a:p>
          <a:p>
            <a:r>
              <a:rPr lang="en-US" altLang="zh-CN" sz="3600" dirty="0" smtClean="0"/>
              <a:t>Probability </a:t>
            </a:r>
            <a:r>
              <a:rPr lang="en-US" altLang="zh-CN" sz="3600" dirty="0"/>
              <a:t>matrix decomposition models</a:t>
            </a:r>
          </a:p>
          <a:p>
            <a:r>
              <a:rPr lang="en-US" altLang="zh-CN" sz="3600" dirty="0"/>
              <a:t>Extracting and composing robust features with </a:t>
            </a:r>
            <a:r>
              <a:rPr lang="en-US" altLang="zh-CN" sz="3600" dirty="0" err="1"/>
              <a:t>denoising</a:t>
            </a:r>
            <a:r>
              <a:rPr lang="en-US" altLang="zh-CN" sz="3600" dirty="0"/>
              <a:t> </a:t>
            </a:r>
            <a:r>
              <a:rPr lang="en-US" altLang="zh-CN" sz="3600" dirty="0" err="1"/>
              <a:t>autoencoders</a:t>
            </a:r>
            <a:r>
              <a:rPr lang="en-US" altLang="zh-CN" sz="3600" dirty="0"/>
              <a:t> </a:t>
            </a:r>
          </a:p>
          <a:p>
            <a:r>
              <a:rPr lang="en-US" altLang="zh-CN" sz="3600" dirty="0"/>
              <a:t>Marginalized </a:t>
            </a:r>
            <a:r>
              <a:rPr lang="en-US" altLang="zh-CN" sz="3600" dirty="0" err="1"/>
              <a:t>Denoising</a:t>
            </a:r>
            <a:r>
              <a:rPr lang="en-US" altLang="zh-CN" sz="3600" dirty="0"/>
              <a:t> </a:t>
            </a:r>
            <a:r>
              <a:rPr lang="en-US" altLang="zh-CN" sz="3600" dirty="0" err="1"/>
              <a:t>Autoencoders</a:t>
            </a:r>
            <a:r>
              <a:rPr lang="en-US" altLang="zh-CN" sz="3600" dirty="0"/>
              <a:t> for Domain Adaptation </a:t>
            </a:r>
            <a:endParaRPr lang="zh-CN" altLang="en-US" sz="3600" dirty="0">
              <a:hlinkClick r:id="rId3"/>
            </a:endParaRPr>
          </a:p>
          <a:p>
            <a:r>
              <a:rPr lang="en-US" altLang="zh-CN" sz="3600" dirty="0"/>
              <a:t>Wide &amp; Deep Learning for Recommender Systems </a:t>
            </a:r>
            <a:endParaRPr lang="zh-CN" altLang="en-US" sz="3600" dirty="0"/>
          </a:p>
          <a:p>
            <a:r>
              <a:rPr lang="en-US" altLang="zh-CN" sz="3600" dirty="0"/>
              <a:t>Deep Neural Networks for YouTube Recommendations</a:t>
            </a:r>
          </a:p>
          <a:p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rPr dirty="0"/>
              <a:t>User-Base</a:t>
            </a:r>
          </a:p>
          <a:p>
            <a:r>
              <a:rPr dirty="0"/>
              <a:t>Item-Base</a:t>
            </a:r>
          </a:p>
          <a:p>
            <a:r>
              <a:rPr dirty="0"/>
              <a:t>Model-Base</a:t>
            </a:r>
          </a:p>
        </p:txBody>
      </p:sp>
      <p:pic>
        <p:nvPicPr>
          <p:cNvPr id="134" name="屏幕快照 2016-11-28 上午11.3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90579" y="2823628"/>
            <a:ext cx="5335545" cy="4106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屏幕快照 2016-11-28 上午11.32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50645" y="2823628"/>
            <a:ext cx="5415413" cy="4106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  <p:bldP spid="135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Matrix Factorization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xfrm>
            <a:off x="952500" y="2080231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 smtClean="0"/>
              <a:t>R~UV</a:t>
            </a:r>
          </a:p>
          <a:p>
            <a:pPr lvl="1"/>
            <a:r>
              <a:rPr lang="en-US" altLang="zh-CN" dirty="0"/>
              <a:t>R</a:t>
            </a:r>
            <a:r>
              <a:rPr lang="zh-CN" altLang="en-US" dirty="0"/>
              <a:t>为打分矩阵</a:t>
            </a:r>
          </a:p>
          <a:p>
            <a:pPr lvl="1"/>
            <a:r>
              <a:rPr lang="en-US" altLang="zh-CN" dirty="0"/>
              <a:t>U</a:t>
            </a:r>
            <a:r>
              <a:rPr lang="zh-CN" altLang="en-US" dirty="0"/>
              <a:t>为</a:t>
            </a:r>
            <a:r>
              <a:rPr lang="en-US" altLang="zh-CN" dirty="0"/>
              <a:t>user</a:t>
            </a:r>
            <a:r>
              <a:rPr lang="zh-CN" altLang="en-US" dirty="0"/>
              <a:t>对</a:t>
            </a:r>
            <a:r>
              <a:rPr lang="en-US" altLang="zh-CN" dirty="0"/>
              <a:t>latent factor</a:t>
            </a:r>
            <a:r>
              <a:rPr lang="zh-CN" altLang="en-US" dirty="0"/>
              <a:t>的偏好程度</a:t>
            </a:r>
          </a:p>
          <a:p>
            <a:pPr lvl="1"/>
            <a:r>
              <a:rPr lang="en-US" altLang="zh-CN" dirty="0" smtClean="0"/>
              <a:t>V</a:t>
            </a:r>
            <a:r>
              <a:rPr lang="zh-CN" altLang="en-US" dirty="0" smtClean="0"/>
              <a:t>表示每个</a:t>
            </a:r>
            <a:r>
              <a:rPr lang="en-US" altLang="zh-CN" dirty="0"/>
              <a:t>item</a:t>
            </a:r>
            <a:r>
              <a:rPr lang="zh-CN" altLang="en-US" dirty="0"/>
              <a:t>对</a:t>
            </a:r>
            <a:r>
              <a:rPr lang="en-US" altLang="zh-CN" dirty="0"/>
              <a:t>latent factor</a:t>
            </a:r>
            <a:r>
              <a:rPr lang="zh-CN" altLang="en-US" dirty="0" smtClean="0"/>
              <a:t>上的表现程度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11" y="2413000"/>
            <a:ext cx="7700739" cy="278464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Shape 140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080231"/>
                <a:ext cx="11099800" cy="6286501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 marL="444500" lvl="1"/>
                <a:r>
                  <a:rPr lang="zh-CN" altLang="en-US" dirty="0" smtClean="0"/>
                  <a:t>目标函数</a:t>
                </a:r>
                <a:r>
                  <a:rPr lang="en-US" altLang="zh-CN" dirty="0" smtClean="0"/>
                  <a:t>:</a:t>
                </a:r>
                <a:endParaRPr lang="zh-CN" altLang="en-US" i="1" dirty="0" smtClean="0">
                  <a:latin typeface="Cambria Math" charset="0"/>
                </a:endParaRPr>
              </a:p>
              <a:p>
                <a:pPr marL="889000" lvl="2"/>
                <a14:m>
                  <m:oMath xmlns:m="http://schemas.openxmlformats.org/officeDocument/2006/math">
                    <m:r>
                      <a:rPr lang="is-IS" altLang="zh-CN" i="1">
                        <a:latin typeface="Cambria Math" charset="0"/>
                      </a:rPr>
                      <m:t>𝑚𝑖𝑛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s-IS" altLang="zh-CN" i="1">
                            <a:latin typeface="Cambria Math" charset="0"/>
                          </a:rPr>
                          <m:t>𝑖</m:t>
                        </m:r>
                        <m:r>
                          <a:rPr lang="is-I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altLang="zh-CN" i="1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s-I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is-I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s-I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is-I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s-I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 smtClean="0"/>
              </a:p>
              <a:p>
                <a:pPr marL="444500" lvl="1"/>
                <a:r>
                  <a:rPr lang="zh-CN" altLang="en-US" dirty="0" smtClean="0"/>
                  <a:t>优化方法：</a:t>
                </a:r>
              </a:p>
              <a:p>
                <a:pPr marL="889000" lvl="2"/>
                <a:r>
                  <a:rPr lang="en-US" altLang="zh-CN" dirty="0" smtClean="0"/>
                  <a:t>ALS</a:t>
                </a:r>
                <a:r>
                  <a:rPr lang="zh-CN" altLang="en-US" dirty="0" smtClean="0"/>
                  <a:t>：交替迭代最小二乘</a:t>
                </a:r>
              </a:p>
              <a:p>
                <a:pPr marL="889000" lvl="2"/>
                <a:r>
                  <a:rPr lang="en-US" altLang="zh-CN" dirty="0" smtClean="0"/>
                  <a:t>SGD</a:t>
                </a:r>
                <a:r>
                  <a:rPr lang="zh-CN" altLang="en-US" dirty="0" smtClean="0"/>
                  <a:t>：随机梯度下降</a:t>
                </a:r>
                <a:endParaRPr lang="is-IS" altLang="zh-CN" dirty="0"/>
              </a:p>
              <a:p>
                <a:r>
                  <a:rPr lang="zh-CN" altLang="en-US" dirty="0" smtClean="0"/>
                  <a:t>改进：</a:t>
                </a:r>
                <a:r>
                  <a:rPr lang="en-US" altLang="zh-CN" dirty="0" smtClean="0"/>
                  <a:t>RMF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PMF</a:t>
                </a:r>
                <a:endParaRPr lang="zh-CN" altLang="en-US" dirty="0" smtClean="0"/>
              </a:p>
            </p:txBody>
          </p:sp>
        </mc:Choice>
        <mc:Fallback xmlns="">
          <p:sp>
            <p:nvSpPr>
              <p:cNvPr id="140" name="Shape 14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080231"/>
                <a:ext cx="11099800" cy="6286501"/>
              </a:xfrm>
              <a:prstGeom prst="rect">
                <a:avLst/>
              </a:prstGeom>
              <a:blipFill rotWithShape="0">
                <a:blip r:embed="rId3"/>
                <a:stretch>
                  <a:fillRect l="-1153" t="-2328" b="-3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Shape 140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8764" y="2080231"/>
                <a:ext cx="11553536" cy="6286501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44500" lvl="1"/>
                <a:r>
                  <a:rPr lang="zh-CN" altLang="en-US" dirty="0" smtClean="0"/>
                  <a:t>稀疏</a:t>
                </a:r>
                <a:r>
                  <a:rPr lang="en-US" altLang="zh-CN" dirty="0" smtClean="0"/>
                  <a:t>-&gt;</a:t>
                </a:r>
                <a:r>
                  <a:rPr lang="zh-CN" altLang="en-US" dirty="0" smtClean="0"/>
                  <a:t> 加正则防止过拟合</a:t>
                </a:r>
                <a:r>
                  <a:rPr lang="en-US" altLang="zh-CN" dirty="0" smtClean="0"/>
                  <a:t>:RMF</a:t>
                </a:r>
                <a:endParaRPr lang="zh-CN" altLang="en-US" i="1" dirty="0" smtClean="0">
                  <a:latin typeface="Cambria Math" charset="0"/>
                </a:endParaRPr>
              </a:p>
              <a:p>
                <a:pPr marL="889000" lvl="2"/>
                <a14:m>
                  <m:oMath xmlns:m="http://schemas.openxmlformats.org/officeDocument/2006/math">
                    <m:r>
                      <a:rPr lang="is-IS" altLang="zh-CN" i="1">
                        <a:latin typeface="Cambria Math" charset="0"/>
                      </a:rPr>
                      <m:t>𝑚𝑖𝑛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s-IS" altLang="zh-CN" i="1">
                            <a:latin typeface="Cambria Math" charset="0"/>
                          </a:rPr>
                          <m:t>𝑖</m:t>
                        </m:r>
                        <m:r>
                          <a:rPr lang="is-I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altLang="zh-CN" i="1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s-I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is-I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s-I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is-I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s-I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 smtClean="0"/>
              </a:p>
              <a:p>
                <a:pPr marL="444500" lvl="1"/>
                <a:r>
                  <a:rPr lang="zh-CN" altLang="en-US" dirty="0" smtClean="0"/>
                  <a:t>非负矩阵分解：</a:t>
                </a:r>
                <a:r>
                  <a:rPr lang="en-US" altLang="zh-CN" dirty="0" smtClean="0"/>
                  <a:t>NMF</a:t>
                </a:r>
                <a:endParaRPr lang="zh-CN" altLang="en-US" dirty="0" smtClean="0"/>
              </a:p>
              <a:p>
                <a:pPr marL="889000" lvl="2"/>
                <a14:m>
                  <m:oMath xmlns:m="http://schemas.openxmlformats.org/officeDocument/2006/math">
                    <m:r>
                      <a:rPr lang="is-IS" altLang="zh-CN" i="1">
                        <a:latin typeface="Cambria Math" charset="0"/>
                      </a:rPr>
                      <m:t>𝑚𝑖𝑛</m:t>
                    </m:r>
                    <m:nary>
                      <m:naryPr>
                        <m:chr m:val="∑"/>
                        <m:ctrlPr>
                          <a:rPr lang="is-IS" altLang="zh-CN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s-IS" altLang="zh-CN" i="1">
                            <a:latin typeface="Cambria Math" charset="0"/>
                          </a:rPr>
                          <m:t>𝑖</m:t>
                        </m:r>
                        <m:r>
                          <a:rPr lang="is-IS" altLang="zh-CN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is-IS" altLang="zh-CN" i="1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altLang="zh-C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is-IS" altLang="zh-CN" i="1">
                                <a:latin typeface="Cambria Math" charset="0"/>
                              </a:rPr>
                              <m:t>𝑗</m:t>
                            </m:r>
                            <m:r>
                              <a:rPr lang="is-IS" altLang="zh-CN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s-IS" altLang="zh-CN" i="1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altLang="zh-C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is-IS" altLang="zh-CN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is-IS" altLang="zh-CN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is-IS" altLang="zh-CN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s-IS" altLang="zh-CN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st</m:t>
                    </m:r>
                    <m:r>
                      <a:rPr lang="zh-CN" alt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U</m:t>
                    </m:r>
                    <m: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&gt;0,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V</m:t>
                    </m:r>
                    <m:r>
                      <a:rPr lang="en-US" altLang="zh-CN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zh-CN" altLang="en-US" dirty="0" smtClean="0"/>
              </a:p>
            </p:txBody>
          </p:sp>
        </mc:Choice>
        <mc:Fallback xmlns="">
          <p:sp>
            <p:nvSpPr>
              <p:cNvPr id="140" name="Shape 14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8764" y="2080231"/>
                <a:ext cx="11553536" cy="6286501"/>
              </a:xfrm>
              <a:prstGeom prst="rect">
                <a:avLst/>
              </a:prstGeom>
              <a:blipFill rotWithShape="0">
                <a:blip r:embed="rId3"/>
                <a:stretch>
                  <a:fillRect l="-1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9646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PMF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4466" y="1910109"/>
                <a:ext cx="12780334" cy="76733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altLang="zh-CN" sz="3600" dirty="0" smtClean="0">
                    <a:latin typeface="+mj-lt"/>
                  </a:rPr>
                  <a:t>User/Item-latent-factor</a:t>
                </a:r>
                <a:r>
                  <a:rPr lang="zh-CN" altLang="en-US" sz="3600" dirty="0" smtClean="0">
                    <a:latin typeface="+mj-lt"/>
                  </a:rPr>
                  <a:t> </a:t>
                </a:r>
                <a:r>
                  <a:rPr lang="en-US" altLang="zh-CN" sz="3600" dirty="0" smtClean="0">
                    <a:latin typeface="+mj-lt"/>
                  </a:rPr>
                  <a:t>Gaussian</a:t>
                </a:r>
                <a:r>
                  <a:rPr lang="zh-CN" altLang="en-US" sz="3600" dirty="0" smtClean="0">
                    <a:latin typeface="+mj-lt"/>
                  </a:rPr>
                  <a:t> </a:t>
                </a:r>
                <a:r>
                  <a:rPr lang="en-US" altLang="zh-CN" sz="3600" dirty="0" smtClean="0">
                    <a:latin typeface="+mj-lt"/>
                  </a:rPr>
                  <a:t>prior</a:t>
                </a:r>
                <a:endParaRPr lang="zh-CN" altLang="en-US" sz="360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is-I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</a:rPr>
                              <m:t>|0,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altLang="zh-CN" sz="2800" b="0" i="1" dirty="0" smtClean="0">
                    <a:latin typeface="Cambria Math" charset="0"/>
                  </a:rPr>
                  <a:t>;</a:t>
                </a:r>
                <a:r>
                  <a:rPr lang="zh-CN" altLang="en-US" sz="2800" b="0" i="1" dirty="0" smtClean="0">
                    <a:latin typeface="Cambria Math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altLang="zh-CN" sz="28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is-IS" altLang="zh-CN" sz="28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</a:rPr>
                              <m:t>|0,</m:t>
                            </m:r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zh-CN" altLang="en-US" sz="2800" b="0" i="1" dirty="0" smtClean="0">
                  <a:latin typeface="Cambria Math" charset="0"/>
                </a:endParaRPr>
              </a:p>
              <a:p>
                <a:pPr marL="742950" indent="-742950">
                  <a:buFont typeface="+mj-lt"/>
                  <a:buAutoNum type="arabicPeriod" startAt="2"/>
                </a:pPr>
                <a:r>
                  <a:rPr lang="en-US" altLang="zh-CN" sz="3600" dirty="0">
                    <a:latin typeface="+mj-lt"/>
                  </a:rPr>
                  <a:t>Rating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conditional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 err="1">
                    <a:latin typeface="+mj-lt"/>
                  </a:rPr>
                  <a:t>prob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is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Gaussian</a:t>
                </a:r>
                <a:r>
                  <a:rPr lang="zh-CN" altLang="en-US" sz="3600" dirty="0"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altLang="zh-CN" sz="28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∏"/>
                            <m:ctrlPr>
                              <a:rPr lang="is-IS" altLang="zh-CN" sz="28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altLang="zh-CN" sz="2800" b="0" i="1" smtClean="0">
                                <a:latin typeface="Cambria Math" charset="0"/>
                              </a:rPr>
                              <m:t>𝑁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sz="28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2800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altLang="zh-CN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zh-CN" sz="28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2800" dirty="0" smtClean="0"/>
              </a:p>
              <a:p>
                <a:pPr marL="742950" indent="-742950">
                  <a:buFont typeface="+mj-lt"/>
                  <a:buAutoNum type="arabicPeriod" startAt="3"/>
                </a:pPr>
                <a:r>
                  <a:rPr lang="en-US" altLang="zh-CN" sz="3600" dirty="0">
                    <a:latin typeface="+mj-lt"/>
                  </a:rPr>
                  <a:t>U,V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is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independent;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 err="1">
                    <a:latin typeface="+mj-lt"/>
                  </a:rPr>
                  <a:t>bayes</a:t>
                </a:r>
                <a:r>
                  <a:rPr lang="zh-CN" altLang="en-US" sz="3600" dirty="0">
                    <a:latin typeface="+mj-lt"/>
                  </a:rPr>
                  <a:t> </a:t>
                </a:r>
                <a:r>
                  <a:rPr lang="en-US" altLang="zh-CN" sz="3600" dirty="0">
                    <a:latin typeface="+mj-lt"/>
                  </a:rPr>
                  <a:t>formula</a:t>
                </a:r>
                <a:endParaRPr lang="zh-CN" altLang="en-US" sz="3600" dirty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𝑅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zh-CN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𝑅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2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zh-CN" altLang="en-US" sz="28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s-I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is-IS" altLang="zh-CN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s-IS" altLang="zh-CN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charset="0"/>
                                        </a:rPr>
                                        <m:t>|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  <m:nary>
                        <m:naryPr>
                          <m:chr m:val="∏"/>
                          <m:ctrlPr>
                            <a:rPr lang="is-I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s-I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|0,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nary>
                        <m:naryPr>
                          <m:chr m:val="∏"/>
                          <m:ctrlPr>
                            <a:rPr lang="is-IS" altLang="zh-CN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altLang="zh-CN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400" i="1">
                              <a:latin typeface="Cambria Math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is-I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charset="0"/>
                                </a:rPr>
                                <m:t>|0,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 smtClean="0"/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4466" y="1910109"/>
                <a:ext cx="12780334" cy="7673369"/>
              </a:xfrm>
              <a:prstGeom prst="rect">
                <a:avLst/>
              </a:prstGeom>
              <a:blipFill rotWithShape="0">
                <a:blip r:embed="rId3"/>
                <a:stretch>
                  <a:fillRect l="-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PMF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24466" y="1910109"/>
                <a:ext cx="12553071" cy="728201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US" altLang="zh-CN" sz="4000" dirty="0" smtClean="0">
                    <a:latin typeface="+mj-lt"/>
                  </a:rPr>
                  <a:t>likelihood</a:t>
                </a:r>
                <a:r>
                  <a:rPr lang="zh-CN" altLang="en-US" sz="4000" dirty="0" smtClean="0">
                    <a:latin typeface="+mj-lt"/>
                  </a:rPr>
                  <a:t> </a:t>
                </a:r>
                <a:r>
                  <a:rPr lang="en-US" altLang="zh-CN" sz="4000" dirty="0" smtClean="0">
                    <a:latin typeface="+mj-lt"/>
                  </a:rPr>
                  <a:t>function:</a:t>
                </a:r>
                <a:endParaRPr lang="zh-CN" altLang="en-US" sz="4400" b="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latin typeface="Cambria Math" charset="0"/>
                      </a:rPr>
                      <m:t>ln</m:t>
                    </m:r>
                    <m:r>
                      <a:rPr lang="zh-CN" altLang="en-US" sz="3200" b="0" i="0" smtClean="0">
                        <a:latin typeface="Cambria Math" charset="0"/>
                      </a:rPr>
                      <m:t> </m:t>
                    </m:r>
                    <m:r>
                      <a:rPr lang="en-US" altLang="zh-CN" sz="32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is-IS" altLang="zh-CN" sz="3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latin typeface="Cambria Math" charset="0"/>
                          </a:rPr>
                          <m:t>𝑈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,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𝑉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|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𝑅</m:t>
                        </m:r>
                        <m:r>
                          <a:rPr lang="en-US" altLang="zh-CN" sz="3200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sub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is-I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is-I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s-I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sz="32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zh-CN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is-IS" altLang="zh-CN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is-IS" altLang="zh-CN" sz="3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s-I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is-I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3200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𝑙𝑛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𝑀𝐷𝑙𝑛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𝑈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𝑁𝐷𝑙𝑛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</m:t>
                      </m:r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46" name="Shape 14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4466" y="1910109"/>
                <a:ext cx="12553071" cy="7282017"/>
              </a:xfrm>
              <a:prstGeom prst="rect">
                <a:avLst/>
              </a:prstGeom>
              <a:blipFill rotWithShape="0">
                <a:blip r:embed="rId3"/>
                <a:stretch>
                  <a:fillRect l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371</Words>
  <Application>Microsoft Macintosh PowerPoint</Application>
  <PresentationFormat>自定义</PresentationFormat>
  <Paragraphs>164</Paragraphs>
  <Slides>33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Apple Chancery</vt:lpstr>
      <vt:lpstr>Arial</vt:lpstr>
      <vt:lpstr>Cambria Math</vt:lpstr>
      <vt:lpstr>Helvetica Light</vt:lpstr>
      <vt:lpstr>Helvetica Neue</vt:lpstr>
      <vt:lpstr>Black</vt:lpstr>
      <vt:lpstr>Deep Learning  in Recommendation System</vt:lpstr>
      <vt:lpstr>Main Contents</vt:lpstr>
      <vt:lpstr>Recommendation System</vt:lpstr>
      <vt:lpstr>Collaborative Filtering</vt:lpstr>
      <vt:lpstr>Matrix Factorization</vt:lpstr>
      <vt:lpstr>Matrix Factorization</vt:lpstr>
      <vt:lpstr>Matrix Factorization</vt:lpstr>
      <vt:lpstr>PMF</vt:lpstr>
      <vt:lpstr>PMF</vt:lpstr>
      <vt:lpstr>PMF</vt:lpstr>
      <vt:lpstr>Deep Learning</vt:lpstr>
      <vt:lpstr>Deep Learning</vt:lpstr>
      <vt:lpstr>Deep Learning</vt:lpstr>
      <vt:lpstr>Deep Learning</vt:lpstr>
      <vt:lpstr>AutoEncoder</vt:lpstr>
      <vt:lpstr>AutoEncoder</vt:lpstr>
      <vt:lpstr>mSDA</vt:lpstr>
      <vt:lpstr>DCF</vt:lpstr>
      <vt:lpstr>DCF</vt:lpstr>
      <vt:lpstr>DCF</vt:lpstr>
      <vt:lpstr>mDA-CF</vt:lpstr>
      <vt:lpstr>mDA-CF</vt:lpstr>
      <vt:lpstr>PMF+mDA</vt:lpstr>
      <vt:lpstr>PMF+mDA</vt:lpstr>
      <vt:lpstr>PMF+mDA</vt:lpstr>
      <vt:lpstr>PMF+mDA</vt:lpstr>
      <vt:lpstr>PMF+mSDA</vt:lpstr>
      <vt:lpstr>WOT-京东展示广告</vt:lpstr>
      <vt:lpstr>Google-W&amp;DL</vt:lpstr>
      <vt:lpstr>Google-W&amp;DL</vt:lpstr>
      <vt:lpstr>Google-RS in Google play</vt:lpstr>
      <vt:lpstr>Google-RS in Google play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 in Recommendation System</dc:title>
  <cp:lastModifiedBy>韩翠云</cp:lastModifiedBy>
  <cp:revision>181</cp:revision>
  <dcterms:modified xsi:type="dcterms:W3CDTF">2016-12-04T15:29:01Z</dcterms:modified>
</cp:coreProperties>
</file>